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Default Extension="png" ContentType="image/png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2891" y="493091"/>
            <a:ext cx="8078216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222" y="1552985"/>
            <a:ext cx="7823555" cy="3138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mailto:carl@makesence.us" TargetMode="External"/><Relationship Id="rId4" Type="http://schemas.openxmlformats.org/officeDocument/2006/relationships/hyperlink" Target="mailto:m.bobick@correlationconepts.com" TargetMode="External"/><Relationship Id="rId5" Type="http://schemas.openxmlformats.org/officeDocument/2006/relationships/hyperlink" Target="mailto:m.bobick@correlationconcepts.com" TargetMode="External"/><Relationship Id="rId6" Type="http://schemas.openxmlformats.org/officeDocument/2006/relationships/notesSlide" Target="../notesSlides/notesSlide1.xml"/><Relationship Id="rId7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hyperlink" Target="mailto:carl@makesence.us" TargetMode="External"/><Relationship Id="rId4" Type="http://schemas.openxmlformats.org/officeDocument/2006/relationships/hyperlink" Target="mailto:m.bobick@correlationconepts.com" TargetMode="External"/><Relationship Id="rId5" Type="http://schemas.openxmlformats.org/officeDocument/2006/relationships/hyperlink" Target="mailto:m.bobick@correlationconcepts.com" TargetMode="External"/><Relationship Id="rId6" Type="http://schemas.openxmlformats.org/officeDocument/2006/relationships/notesSlide" Target="../notesSlides/notesSlide11.xml"/><Relationship Id="rId7" Type="http://schemas.openxmlformats.org/officeDocument/2006/relationships/slide" Target="slide1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notesSlide" Target="../notesSlides/notesSlide3.xml"/><Relationship Id="rId8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241546" y="2100690"/>
            <a:ext cx="813435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85"/>
              </a:lnSpc>
            </a:pP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6583" y="2650244"/>
            <a:ext cx="7060565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85"/>
              </a:lnSpc>
            </a:pP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 Advantage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8950" y="3727886"/>
            <a:ext cx="570166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Usin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Correlatio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Gai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Competitiv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Edge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4302" y="5092088"/>
            <a:ext cx="1856739" cy="840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Busines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Inquiries: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Contact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Carl Wi</a:t>
            </a:r>
            <a:r>
              <a:rPr dirty="0" sz="1400" spc="-25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m</a:t>
            </a:r>
            <a:r>
              <a:rPr dirty="0" sz="1400" spc="-20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m</a:t>
            </a:r>
            <a:r>
              <a:rPr dirty="0" sz="1400" spc="-10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er</a:t>
            </a:r>
            <a:r>
              <a:rPr dirty="0" sz="1400" spc="-5">
                <a:solidFill>
                  <a:srgbClr val="009A9A"/>
                </a:solidFill>
                <a:latin typeface="Arial"/>
                <a:cs typeface="Arial"/>
              </a:rPr>
              <a:t> </a:t>
            </a:r>
            <a:r>
              <a:rPr dirty="0" sz="1400" spc="-15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carl@</a:t>
            </a:r>
            <a:r>
              <a:rPr dirty="0" sz="1400" spc="-25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m</a:t>
            </a:r>
            <a:r>
              <a:rPr dirty="0" sz="1400" spc="-15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akesence.us</a:t>
            </a:r>
            <a:r>
              <a:rPr dirty="0" sz="1400" spc="-10">
                <a:solidFill>
                  <a:srgbClr val="009A9A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Mobile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(702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767-7001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70473" y="5092088"/>
            <a:ext cx="2838450" cy="840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-635">
              <a:lnSpc>
                <a:spcPts val="1675"/>
              </a:lnSpc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Technica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Inquiries: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70"/>
              </a:lnSpc>
              <a:spcBef>
                <a:spcPts val="60"/>
              </a:spcBef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Contact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u="heavy">
                <a:solidFill>
                  <a:srgbClr val="009A9A"/>
                </a:solidFill>
                <a:latin typeface="Arial"/>
                <a:cs typeface="Arial"/>
                <a:hlinkClick r:id="rId4"/>
              </a:rPr>
              <a:t>Mark Bobick</a:t>
            </a:r>
            <a:r>
              <a:rPr dirty="0" sz="1400" spc="-5">
                <a:solidFill>
                  <a:srgbClr val="009A9A"/>
                </a:solidFill>
                <a:latin typeface="Arial"/>
                <a:cs typeface="Arial"/>
              </a:rPr>
              <a:t> </a:t>
            </a:r>
            <a:r>
              <a:rPr dirty="0" sz="1400" spc="-15" u="heavy">
                <a:solidFill>
                  <a:srgbClr val="009A9A"/>
                </a:solidFill>
                <a:latin typeface="Arial"/>
                <a:cs typeface="Arial"/>
                <a:hlinkClick r:id="rId5"/>
              </a:rPr>
              <a:t>m.bobick@correlationconcepts.com</a:t>
            </a:r>
            <a:r>
              <a:rPr dirty="0" sz="1400" spc="-10">
                <a:solidFill>
                  <a:srgbClr val="009A9A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obile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(702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882-5664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2152" y="6377947"/>
            <a:ext cx="5907405" cy="305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73787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PYR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5">
                <a:latin typeface="Arial"/>
                <a:cs typeface="Arial"/>
              </a:rPr>
              <a:t>H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10">
                <a:latin typeface="Arial"/>
                <a:cs typeface="Arial"/>
              </a:rPr>
              <a:t> 2O1</a:t>
            </a:r>
            <a:r>
              <a:rPr dirty="0" sz="1000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</a:t>
            </a:r>
            <a:r>
              <a:rPr dirty="0" sz="1000" spc="-10">
                <a:latin typeface="Arial"/>
                <a:cs typeface="Arial"/>
              </a:rPr>
              <a:t>K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SENC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FLO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IDA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10">
                <a:latin typeface="Arial"/>
                <a:cs typeface="Arial"/>
              </a:rPr>
              <a:t> AL</a:t>
            </a:r>
            <a:r>
              <a:rPr dirty="0" sz="1000">
                <a:latin typeface="Arial"/>
                <a:cs typeface="Arial"/>
              </a:rPr>
              <a:t>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GH</a:t>
            </a:r>
            <a:r>
              <a:rPr dirty="0" sz="1000" spc="-10">
                <a:latin typeface="Arial"/>
                <a:cs typeface="Arial"/>
              </a:rPr>
              <a:t>T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ERVED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DISTR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BUT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WITHOUT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WRITTEN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PERMI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K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SENC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FLORIDA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PROH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BIT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655">
              <a:lnSpc>
                <a:spcPct val="100000"/>
              </a:lnSpc>
            </a:pPr>
            <a:r>
              <a:rPr dirty="0" sz="1400" spc="-15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233930">
              <a:lnSpc>
                <a:spcPts val="3804"/>
              </a:lnSpc>
            </a:pPr>
            <a:r>
              <a:rPr dirty="0" spc="-30"/>
              <a:t>B</a:t>
            </a:r>
            <a:r>
              <a:rPr dirty="0" spc="-20"/>
              <a:t>e</a:t>
            </a:r>
            <a:r>
              <a:rPr dirty="0" spc="-5"/>
              <a:t> </a:t>
            </a:r>
            <a:r>
              <a:rPr dirty="0" spc="-25"/>
              <a:t>A</a:t>
            </a:r>
            <a:r>
              <a:rPr dirty="0" spc="-5"/>
              <a:t> </a:t>
            </a:r>
            <a:r>
              <a:rPr dirty="0" spc="-25"/>
              <a:t>Marke</a:t>
            </a:r>
            <a:r>
              <a:rPr dirty="0" spc="-10"/>
              <a:t>t</a:t>
            </a:r>
            <a:r>
              <a:rPr dirty="0" spc="-5"/>
              <a:t> </a:t>
            </a:r>
            <a:r>
              <a:rPr dirty="0" spc="-25"/>
              <a:t>Leader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6701" y="1078355"/>
            <a:ext cx="8063230" cy="5380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tabLst>
                <a:tab pos="7570470" algn="l"/>
              </a:tabLst>
            </a:pP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mai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objectiv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ever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enterpris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industr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leader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mean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addin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valu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cor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competencies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being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cuttin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edg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of: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9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Developing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busine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models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70"/>
              </a:spcBef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Providing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products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70"/>
              </a:spcBef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Utili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technologies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70"/>
              </a:spcBef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Implementing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innovative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iness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processes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70"/>
              </a:spcBef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Delivering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unique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dirty="0" sz="2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propo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itio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customers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Offerin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well-differentiate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900">
              <a:latin typeface="Times New Roman"/>
              <a:cs typeface="Times New Roman"/>
            </a:endParaRPr>
          </a:p>
          <a:p>
            <a:pPr marL="354965" marR="494665" indent="-342900">
              <a:lnSpc>
                <a:spcPct val="100000"/>
              </a:lnSpc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Enterprises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adopt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provide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superior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produ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tha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unique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difficult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replicate.</a:t>
            </a:r>
            <a:endParaRPr sz="2000">
              <a:latin typeface="Arial"/>
              <a:cs typeface="Arial"/>
            </a:endParaRPr>
          </a:p>
          <a:p>
            <a:pPr marL="354965" marR="47625">
              <a:lnSpc>
                <a:spcPct val="100000"/>
              </a:lnSpc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Technology-based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sustainable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appli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ble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multiple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situations,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ensuring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enterprises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continually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cuttin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edg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thei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industry.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655">
              <a:lnSpc>
                <a:spcPct val="100000"/>
              </a:lnSpc>
            </a:pPr>
            <a:r>
              <a:rPr dirty="0" sz="1400" spc="-15"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4341" y="728654"/>
            <a:ext cx="7733665" cy="529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0" marR="5080" indent="-1327785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numbe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use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fo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Correlatio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hav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alread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bee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identifie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mor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twent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differen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vertica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marke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sectors.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014" marR="111760">
              <a:lnSpc>
                <a:spcPct val="100000"/>
              </a:lnSpc>
            </a:pPr>
            <a:r>
              <a:rPr dirty="0" spc="-5"/>
              <a:t>I</a:t>
            </a:r>
            <a:r>
              <a:rPr dirty="0"/>
              <a:t>f</a:t>
            </a:r>
            <a:r>
              <a:rPr dirty="0" spc="-5"/>
              <a:t> you</a:t>
            </a:r>
            <a:r>
              <a:rPr dirty="0"/>
              <a:t>r</a:t>
            </a:r>
            <a:r>
              <a:rPr dirty="0" spc="-5"/>
              <a:t> enterpris</a:t>
            </a:r>
            <a:r>
              <a:rPr dirty="0"/>
              <a:t>e</a:t>
            </a:r>
            <a:r>
              <a:rPr dirty="0" spc="-5"/>
              <a:t> ca</a:t>
            </a:r>
            <a:r>
              <a:rPr dirty="0"/>
              <a:t>n</a:t>
            </a:r>
            <a:r>
              <a:rPr dirty="0" spc="-5"/>
              <a:t> benefi</a:t>
            </a:r>
            <a:r>
              <a:rPr dirty="0"/>
              <a:t>t</a:t>
            </a:r>
            <a:r>
              <a:rPr dirty="0" spc="-5"/>
              <a:t> fro</a:t>
            </a:r>
            <a:r>
              <a:rPr dirty="0"/>
              <a:t>m</a:t>
            </a:r>
            <a:r>
              <a:rPr dirty="0" spc="-5"/>
              <a:t> gainin</a:t>
            </a:r>
            <a:r>
              <a:rPr dirty="0"/>
              <a:t>g</a:t>
            </a:r>
            <a:r>
              <a:rPr dirty="0" spc="-5"/>
              <a:t> </a:t>
            </a:r>
            <a:r>
              <a:rPr dirty="0"/>
              <a:t>a</a:t>
            </a:r>
            <a:r>
              <a:rPr dirty="0" spc="-5"/>
              <a:t> significan</a:t>
            </a:r>
            <a:r>
              <a:rPr dirty="0"/>
              <a:t>t</a:t>
            </a:r>
            <a:r>
              <a:rPr dirty="0" spc="-5"/>
              <a:t> competitiv</a:t>
            </a:r>
            <a:r>
              <a:rPr dirty="0"/>
              <a:t>e</a:t>
            </a:r>
            <a:r>
              <a:rPr dirty="0" spc="-5"/>
              <a:t> edg</a:t>
            </a:r>
            <a:r>
              <a:rPr dirty="0"/>
              <a:t>e</a:t>
            </a:r>
            <a:r>
              <a:rPr dirty="0" spc="-5"/>
              <a:t> by</a:t>
            </a:r>
            <a:r>
              <a:rPr dirty="0" spc="-5"/>
              <a:t> utilizin</a:t>
            </a:r>
            <a:r>
              <a:rPr dirty="0"/>
              <a:t>g</a:t>
            </a:r>
            <a:r>
              <a:rPr dirty="0" spc="-5"/>
              <a:t> Correlatio</a:t>
            </a:r>
            <a:r>
              <a:rPr dirty="0"/>
              <a:t>n</a:t>
            </a:r>
            <a:r>
              <a:rPr dirty="0" spc="-5"/>
              <a:t> Technology,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95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</a:pPr>
            <a:r>
              <a:rPr dirty="0"/>
              <a:t>CALL</a:t>
            </a:r>
            <a:r>
              <a:rPr dirty="0" spc="-5"/>
              <a:t> </a:t>
            </a:r>
            <a:r>
              <a:rPr dirty="0"/>
              <a:t>OR</a:t>
            </a:r>
            <a:r>
              <a:rPr dirty="0" spc="-5"/>
              <a:t> </a:t>
            </a:r>
            <a:r>
              <a:rPr dirty="0"/>
              <a:t>EMAIL</a:t>
            </a:r>
          </a:p>
          <a:p>
            <a:pPr algn="ctr" marL="1905">
              <a:lnSpc>
                <a:spcPct val="100000"/>
              </a:lnSpc>
              <a:spcBef>
                <a:spcPts val="1090"/>
              </a:spcBef>
            </a:pPr>
            <a:r>
              <a:rPr dirty="0" spc="-5"/>
              <a:t>AS</a:t>
            </a:r>
            <a:r>
              <a:rPr dirty="0"/>
              <a:t>K</a:t>
            </a:r>
            <a:r>
              <a:rPr dirty="0" spc="-5"/>
              <a:t> FO</a:t>
            </a:r>
            <a:r>
              <a:rPr dirty="0"/>
              <a:t>R</a:t>
            </a:r>
            <a:r>
              <a:rPr dirty="0" spc="-5"/>
              <a:t> </a:t>
            </a:r>
            <a:r>
              <a:rPr dirty="0"/>
              <a:t>A</a:t>
            </a:r>
            <a:r>
              <a:rPr dirty="0" spc="-5"/>
              <a:t> LIV</a:t>
            </a:r>
            <a:r>
              <a:rPr dirty="0"/>
              <a:t>E</a:t>
            </a:r>
            <a:r>
              <a:rPr dirty="0" spc="-5"/>
              <a:t> WEBE</a:t>
            </a:r>
            <a:r>
              <a:rPr dirty="0"/>
              <a:t>X</a:t>
            </a:r>
            <a:r>
              <a:rPr dirty="0" spc="-5"/>
              <a:t> DEMONSTRATION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950">
              <a:latin typeface="Times New Roman"/>
              <a:cs typeface="Times New Roman"/>
            </a:endParaRPr>
          </a:p>
          <a:p>
            <a:pPr algn="ctr" marL="12700" marR="5080" indent="635">
              <a:lnSpc>
                <a:spcPct val="100000"/>
              </a:lnSpc>
            </a:pPr>
            <a:r>
              <a:rPr dirty="0"/>
              <a:t>Our</a:t>
            </a:r>
            <a:r>
              <a:rPr dirty="0" spc="-5"/>
              <a:t> </a:t>
            </a:r>
            <a:r>
              <a:rPr dirty="0"/>
              <a:t>team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5"/>
              <a:t> </a:t>
            </a:r>
            <a:r>
              <a:rPr dirty="0"/>
              <a:t>consultants,</a:t>
            </a:r>
            <a:r>
              <a:rPr dirty="0" spc="-5"/>
              <a:t> </a:t>
            </a:r>
            <a:r>
              <a:rPr dirty="0"/>
              <a:t>technicians</a:t>
            </a:r>
            <a:r>
              <a:rPr dirty="0" spc="-5"/>
              <a:t> </a:t>
            </a:r>
            <a:r>
              <a:rPr dirty="0"/>
              <a:t>and</a:t>
            </a:r>
            <a:r>
              <a:rPr dirty="0" spc="-5"/>
              <a:t> </a:t>
            </a:r>
            <a:r>
              <a:rPr dirty="0"/>
              <a:t>analysts</a:t>
            </a:r>
            <a:r>
              <a:rPr dirty="0" spc="-5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work</a:t>
            </a:r>
            <a:r>
              <a:rPr dirty="0" spc="-5"/>
              <a:t> </a:t>
            </a:r>
            <a:r>
              <a:rPr dirty="0"/>
              <a:t>with</a:t>
            </a:r>
            <a:r>
              <a:rPr dirty="0" spc="-5"/>
              <a:t> </a:t>
            </a:r>
            <a:r>
              <a:rPr dirty="0"/>
              <a:t>you</a:t>
            </a:r>
            <a:r>
              <a:rPr dirty="0" spc="-5"/>
              <a:t> </a:t>
            </a:r>
            <a:r>
              <a:rPr dirty="0"/>
              <a:t>to</a:t>
            </a:r>
            <a:r>
              <a:rPr dirty="0"/>
              <a:t> </a:t>
            </a:r>
            <a:r>
              <a:rPr dirty="0" spc="-5"/>
              <a:t>discove</a:t>
            </a:r>
            <a:r>
              <a:rPr dirty="0"/>
              <a:t>r</a:t>
            </a:r>
            <a:r>
              <a:rPr dirty="0" spc="-5"/>
              <a:t> ho</a:t>
            </a:r>
            <a:r>
              <a:rPr dirty="0"/>
              <a:t>w</a:t>
            </a:r>
            <a:r>
              <a:rPr dirty="0" spc="-5"/>
              <a:t> Correlatio</a:t>
            </a:r>
            <a:r>
              <a:rPr dirty="0"/>
              <a:t>n</a:t>
            </a:r>
            <a:r>
              <a:rPr dirty="0" spc="-5"/>
              <a:t> Technolog</a:t>
            </a:r>
            <a:r>
              <a:rPr dirty="0"/>
              <a:t>y</a:t>
            </a:r>
            <a:r>
              <a:rPr dirty="0" spc="-5"/>
              <a:t> ca</a:t>
            </a:r>
            <a:r>
              <a:rPr dirty="0"/>
              <a:t>n</a:t>
            </a:r>
            <a:r>
              <a:rPr dirty="0" spc="-5"/>
              <a:t> b</a:t>
            </a:r>
            <a:r>
              <a:rPr dirty="0"/>
              <a:t>e</a:t>
            </a:r>
            <a:r>
              <a:rPr dirty="0" spc="-5"/>
              <a:t> applie</a:t>
            </a:r>
            <a:r>
              <a:rPr dirty="0"/>
              <a:t>d</a:t>
            </a:r>
            <a:r>
              <a:rPr dirty="0" spc="-5"/>
              <a:t> t</a:t>
            </a:r>
            <a:r>
              <a:rPr dirty="0"/>
              <a:t>o</a:t>
            </a:r>
            <a:r>
              <a:rPr dirty="0" spc="-5"/>
              <a:t> enterpris</a:t>
            </a:r>
            <a:r>
              <a:rPr dirty="0"/>
              <a:t>e</a:t>
            </a:r>
            <a:r>
              <a:rPr dirty="0" spc="-5"/>
              <a:t> system</a:t>
            </a:r>
            <a:r>
              <a:rPr dirty="0"/>
              <a:t>s</a:t>
            </a:r>
            <a:r>
              <a:rPr dirty="0" spc="-5"/>
              <a:t> to</a:t>
            </a:r>
            <a:r>
              <a:rPr dirty="0" spc="-5"/>
              <a:t> </a:t>
            </a:r>
            <a:r>
              <a:rPr dirty="0"/>
              <a:t>gain</a:t>
            </a:r>
            <a:r>
              <a:rPr dirty="0" spc="-5"/>
              <a:t> </a:t>
            </a:r>
            <a:r>
              <a:rPr dirty="0"/>
              <a:t>competitive</a:t>
            </a:r>
            <a:r>
              <a:rPr dirty="0" spc="-5"/>
              <a:t> </a:t>
            </a:r>
            <a:r>
              <a:rPr dirty="0"/>
              <a:t>advantage.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2901" y="5122148"/>
            <a:ext cx="2125345" cy="962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Busines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Inquiries: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Contact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Carl Wimmer</a:t>
            </a:r>
            <a:r>
              <a:rPr dirty="0" sz="1600" spc="-5">
                <a:solidFill>
                  <a:srgbClr val="009A9A"/>
                </a:solidFill>
                <a:latin typeface="Arial"/>
                <a:cs typeface="Arial"/>
              </a:rPr>
              <a:t> </a:t>
            </a:r>
            <a:r>
              <a:rPr dirty="0" sz="1600" spc="-5" u="heavy">
                <a:solidFill>
                  <a:srgbClr val="009A9A"/>
                </a:solidFill>
                <a:latin typeface="Arial"/>
                <a:cs typeface="Arial"/>
                <a:hlinkClick r:id="rId3"/>
              </a:rPr>
              <a:t>carl@makesence.us</a:t>
            </a:r>
            <a:r>
              <a:rPr dirty="0" sz="1600" spc="-5">
                <a:solidFill>
                  <a:srgbClr val="009A9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Mobile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702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767-7001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84716" y="5122148"/>
            <a:ext cx="3246755" cy="962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Technica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Inquiries: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Contact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1600" spc="-5" u="heavy">
                <a:solidFill>
                  <a:srgbClr val="009A9A"/>
                </a:solidFill>
                <a:latin typeface="Arial"/>
                <a:cs typeface="Arial"/>
                <a:hlinkClick r:id="rId4"/>
              </a:rPr>
              <a:t>Mark</a:t>
            </a:r>
            <a:r>
              <a:rPr dirty="0" sz="1600" spc="10" u="heavy">
                <a:solidFill>
                  <a:srgbClr val="009A9A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1600" spc="-5" u="heavy">
                <a:solidFill>
                  <a:srgbClr val="009A9A"/>
                </a:solidFill>
                <a:latin typeface="Arial"/>
                <a:cs typeface="Arial"/>
                <a:hlinkClick r:id="rId4"/>
              </a:rPr>
              <a:t>Bobick</a:t>
            </a:r>
            <a:r>
              <a:rPr dirty="0" sz="1600" spc="-5">
                <a:solidFill>
                  <a:srgbClr val="009A9A"/>
                </a:solidFill>
                <a:latin typeface="Arial"/>
                <a:cs typeface="Arial"/>
              </a:rPr>
              <a:t> </a:t>
            </a:r>
            <a:r>
              <a:rPr dirty="0" sz="1600" spc="-5" u="heavy">
                <a:solidFill>
                  <a:srgbClr val="009A9A"/>
                </a:solidFill>
                <a:latin typeface="Arial"/>
                <a:cs typeface="Arial"/>
                <a:hlinkClick r:id="rId5"/>
              </a:rPr>
              <a:t>m.bobick@correlationconcepts.com</a:t>
            </a:r>
            <a:r>
              <a:rPr dirty="0" sz="1600" spc="-5">
                <a:solidFill>
                  <a:srgbClr val="009A9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Mobile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702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882-5664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41830">
              <a:lnSpc>
                <a:spcPts val="3804"/>
              </a:lnSpc>
            </a:pPr>
            <a:r>
              <a:rPr dirty="0" spc="-20"/>
              <a:t>Correlatio</a:t>
            </a:r>
            <a:r>
              <a:rPr dirty="0" spc="-20"/>
              <a:t>n</a:t>
            </a:r>
            <a:r>
              <a:rPr dirty="0" spc="-5"/>
              <a:t> </a:t>
            </a:r>
            <a:r>
              <a:rPr dirty="0" spc="-25"/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2901" y="1225986"/>
            <a:ext cx="7872730" cy="5184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Whateve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you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industr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enterprise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whateve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product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service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delivered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you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compan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clients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customer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consumers…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18161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you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enterpris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lookin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fo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opportunit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integrat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unique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superior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fully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customizable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technology…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360045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you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enterpris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need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creat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strengthe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you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company’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distinctive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capabilities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order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gain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competitive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edge…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9209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Yo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shoul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kno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breakthroug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calle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Correlation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offe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powerful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completel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uniqu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solutio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bring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you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enterpris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forefron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you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industr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delive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uniqu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value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propositio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you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customers.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07645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Technology-base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solution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bein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independentl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developed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fo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us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vertica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marke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sector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righ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now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thes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solution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wil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built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Platform,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power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enterprise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specifi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vertica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marke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sector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-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solvin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fundamental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busines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issue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wa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ha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neve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bee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before.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87571" y="3261763"/>
            <a:ext cx="255905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Massive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Semantic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Infrastru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09050" y="3261763"/>
            <a:ext cx="200533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Brut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orc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putatio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840" y="3250401"/>
            <a:ext cx="23831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Subjectiv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Statistica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05200" y="1447800"/>
            <a:ext cx="2971800" cy="1625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3400" y="1676400"/>
            <a:ext cx="2784779" cy="15148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010400" y="1524000"/>
            <a:ext cx="1456944" cy="13464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2901" y="527486"/>
            <a:ext cx="7646034" cy="803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solve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critical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problems,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enterprises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been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obliged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adopt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base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thes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thre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techniques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Suc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solution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typicall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very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expensive,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very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complex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often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fail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deliver.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3825" y="4108733"/>
            <a:ext cx="3695065" cy="2176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contrast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Correlatio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power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natural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critical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problems.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revolutionizing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way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handled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provide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distinct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advantag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enterprise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aroun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world.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95400" y="4038600"/>
            <a:ext cx="2438400" cy="19491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733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4400" y="5181600"/>
            <a:ext cx="3505200" cy="367030"/>
          </a:xfrm>
          <a:custGeom>
            <a:avLst/>
            <a:gdLst/>
            <a:ahLst/>
            <a:cxnLst/>
            <a:rect l="l" t="t" r="r" b="b"/>
            <a:pathLst>
              <a:path w="3505200" h="367029">
                <a:moveTo>
                  <a:pt x="0" y="0"/>
                </a:moveTo>
                <a:lnTo>
                  <a:pt x="0" y="366522"/>
                </a:lnTo>
                <a:lnTo>
                  <a:pt x="3505200" y="366522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93902" y="5251886"/>
            <a:ext cx="333946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CORRELATION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TECHN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LOGY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4302" y="1582856"/>
            <a:ext cx="4057015" cy="4552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Massive Semantic Infrastructure</a:t>
            </a:r>
            <a:endParaRPr sz="1800">
              <a:latin typeface="Arial"/>
              <a:cs typeface="Arial"/>
            </a:endParaRPr>
          </a:p>
          <a:p>
            <a:pPr marL="12700" marR="124460">
              <a:lnSpc>
                <a:spcPct val="100000"/>
              </a:lnSpc>
              <a:spcBef>
                <a:spcPts val="75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In mar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ta is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mpo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analyze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fro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respo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nt focus gr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s, interv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ws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surveys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Forma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anguag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pars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typicall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use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elicit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mean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fro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nua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processe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constantly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introduc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bia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erro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to m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current systems.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Huge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comple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database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expensiv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hardwar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are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ofte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requ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mos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mp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computations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Ful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aut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alysi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no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forme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syst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currentl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 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Yet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eve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wit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sophisticate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semantic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component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ace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marke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searcher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strugg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deliver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actionab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ntel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igenc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meaning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da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ta to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clien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74930">
              <a:lnSpc>
                <a:spcPct val="100000"/>
              </a:lnSpc>
              <a:spcBef>
                <a:spcPts val="72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lie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forma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inf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exible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mode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huma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expression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spit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tagging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threading,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entit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recognit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ontolog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concep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repositories,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thes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forma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ofte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no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accuratel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captur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tru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nten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respondents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Huma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express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highly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adaptive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chaotic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creat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utiliz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idiomatic,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vernacular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col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oquia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astoundin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ease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Writer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eve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shortest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communicatio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ncorporat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cultura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meme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di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iona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ry,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on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log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y,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concep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map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semantic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infrastruct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re 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onen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cou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kee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p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curren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sor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out.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3902" y="1594286"/>
            <a:ext cx="3822065" cy="4289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The Correlation Technology Solution</a:t>
            </a:r>
            <a:endParaRPr sz="1800">
              <a:latin typeface="Arial"/>
              <a:cs typeface="Arial"/>
            </a:endParaRPr>
          </a:p>
          <a:p>
            <a:pPr marL="12700" marR="18415">
              <a:lnSpc>
                <a:spcPct val="100000"/>
              </a:lnSpc>
              <a:spcBef>
                <a:spcPts val="980"/>
              </a:spcBef>
            </a:pP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Correlatio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ma</a:t>
            </a:r>
            <a:r>
              <a:rPr dirty="0" sz="1600" spc="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researc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solutio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automatica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decompose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al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gathere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dat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int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natural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Knowledg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Fragment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600" spc="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withou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manua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processe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introduc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huma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bia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e</a:t>
            </a:r>
            <a:r>
              <a:rPr dirty="0" sz="1600" spc="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dirty="0" sz="1600" spc="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9"/>
              </a:spcBef>
            </a:pP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True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intent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z="1600" spc="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pondent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discovered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connectin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Knowledg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Fragment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into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“correlations”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600" spc="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responden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sentiment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ca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discovere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eve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topic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outside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the framewo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k of foc</a:t>
            </a:r>
            <a:r>
              <a:rPr dirty="0" sz="1600" spc="-15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grou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discussions,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intervi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surveys.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Mor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dirty="0" sz="1600" spc="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ecis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meaningfu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intelligence</a:t>
            </a:r>
            <a:endParaRPr sz="1600">
              <a:latin typeface="Arial"/>
              <a:cs typeface="Arial"/>
            </a:endParaRPr>
          </a:p>
          <a:p>
            <a:pPr marL="12700" marR="203200">
              <a:lnSpc>
                <a:spcPct val="100000"/>
              </a:lnSpc>
              <a:spcBef>
                <a:spcPts val="5"/>
              </a:spcBef>
            </a:pP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actionabl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intelligenc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600" spc="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delivere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to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1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600" i="1">
                <a:solidFill>
                  <a:srgbClr val="FFFFFF"/>
                </a:solidFill>
                <a:latin typeface="Arial"/>
                <a:cs typeface="Arial"/>
              </a:rPr>
              <a:t>ients.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04"/>
              </a:lnSpc>
            </a:pPr>
            <a:r>
              <a:rPr dirty="0" spc="-20"/>
              <a:t>Industr</a:t>
            </a:r>
            <a:r>
              <a:rPr dirty="0" spc="-20"/>
              <a:t>y</a:t>
            </a:r>
            <a:r>
              <a:rPr dirty="0" spc="-5"/>
              <a:t> </a:t>
            </a:r>
            <a:r>
              <a:rPr dirty="0" spc="-20"/>
              <a:t>Solution</a:t>
            </a:r>
            <a:r>
              <a:rPr dirty="0" spc="-20"/>
              <a:t>s</a:t>
            </a:r>
            <a:r>
              <a:rPr dirty="0" spc="-5"/>
              <a:t> </a:t>
            </a:r>
            <a:r>
              <a:rPr dirty="0" spc="-25"/>
              <a:t>v</a:t>
            </a:r>
            <a:r>
              <a:rPr dirty="0" spc="-20"/>
              <a:t>s</a:t>
            </a:r>
            <a:r>
              <a:rPr dirty="0" spc="-5"/>
              <a:t> </a:t>
            </a:r>
            <a:r>
              <a:rPr dirty="0" spc="-20"/>
              <a:t>Correlatio</a:t>
            </a:r>
            <a:r>
              <a:rPr dirty="0" spc="-20"/>
              <a:t>n</a:t>
            </a:r>
            <a:r>
              <a:rPr dirty="0" spc="-5"/>
              <a:t> </a:t>
            </a:r>
            <a:r>
              <a:rPr dirty="0" spc="-25"/>
              <a:t>Technology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09926" y="1108835"/>
            <a:ext cx="37249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CASE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STUDY: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ket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12901" y="1582856"/>
            <a:ext cx="3559175" cy="5009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Subjective Statistical Methods</a:t>
            </a:r>
            <a:endParaRPr sz="1800">
              <a:latin typeface="Arial"/>
              <a:cs typeface="Arial"/>
            </a:endParaRPr>
          </a:p>
          <a:p>
            <a:pPr marL="12700" marR="133350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nite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the EU,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w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ment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egulato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ry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au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itie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equir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inan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ial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institut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ons to detect, f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repor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“suspect”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accounts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transact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ons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ind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dua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nstitutions.</a:t>
            </a:r>
            <a:endParaRPr sz="1200">
              <a:latin typeface="Arial"/>
              <a:cs typeface="Arial"/>
            </a:endParaRPr>
          </a:p>
          <a:p>
            <a:pPr marL="12700" marR="19050">
              <a:lnSpc>
                <a:spcPct val="100000"/>
              </a:lnSpc>
              <a:spcBef>
                <a:spcPts val="72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Unite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require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reportin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eve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mos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casu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icato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vio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 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UK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re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axe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standar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raise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thresho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agg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report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 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st so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ist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cated m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launderin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detect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softwa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continen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uses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Bayes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tec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–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ess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su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ject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statistica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metho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– to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com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monitore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activity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aga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referenc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model.</a:t>
            </a:r>
            <a:endParaRPr sz="1200">
              <a:latin typeface="Arial"/>
              <a:cs typeface="Arial"/>
            </a:endParaRPr>
          </a:p>
          <a:p>
            <a:pPr marL="12700" marR="13906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Yet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despit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acknow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dge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nte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gence,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exper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enc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expertis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peop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beh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software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despit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relaxe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standar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re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ort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fal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e-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sitiv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rat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oftwar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50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%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gher.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prob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simpl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eve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mos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intell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gent,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wel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nformed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sophisticate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peopl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never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genuinel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comprehen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relation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system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lar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volat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nci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1200">
              <a:latin typeface="Arial"/>
              <a:cs typeface="Arial"/>
            </a:endParaRPr>
          </a:p>
          <a:p>
            <a:pPr marL="12700" marR="65405">
              <a:lnSpc>
                <a:spcPts val="1440"/>
              </a:lnSpc>
              <a:spcBef>
                <a:spcPts val="4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neve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therefor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full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curately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suc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syste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assi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nm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dit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probab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lit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80102" y="1594286"/>
            <a:ext cx="3789045" cy="5041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The Correlation Technology Solution</a:t>
            </a:r>
            <a:endParaRPr sz="1800">
              <a:latin typeface="Arial"/>
              <a:cs typeface="Arial"/>
            </a:endParaRPr>
          </a:p>
          <a:p>
            <a:pPr marL="12700" marR="91440">
              <a:lnSpc>
                <a:spcPct val="100000"/>
              </a:lnSpc>
              <a:spcBef>
                <a:spcPts val="845"/>
              </a:spcBef>
            </a:pP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Technolog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mone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laundering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detectio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solutio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construct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dynamic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“control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mode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20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relations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connectin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institutions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accounts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persons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transactions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ode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incorporate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fro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source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outsid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even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categories,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numerica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values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limite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constraints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typicall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bui</a:t>
            </a:r>
            <a:r>
              <a:rPr dirty="0" sz="1400" spc="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Bayesia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serie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thi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real</a:t>
            </a:r>
            <a:r>
              <a:rPr dirty="0" sz="1400" spc="-2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60655">
              <a:lnSpc>
                <a:spcPct val="100000"/>
              </a:lnSpc>
              <a:spcBef>
                <a:spcPts val="830"/>
              </a:spcBef>
            </a:pP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Tightl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couple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underlyin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conditional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probabilit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architecture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solutio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fla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onfir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anomalie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specifi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event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als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flagge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purel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Bayesia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networ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rapidl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identify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ful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relatio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betwee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participating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person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institutions.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25"/>
              </a:spcBef>
            </a:pP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Wit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concurrenc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tw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independent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systems,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false-positives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reduced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partie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subje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thes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necessary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nitor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functions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realize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substantia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reductio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tim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cost.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04"/>
              </a:lnSpc>
            </a:pPr>
            <a:r>
              <a:rPr dirty="0" spc="-20"/>
              <a:t>Industr</a:t>
            </a:r>
            <a:r>
              <a:rPr dirty="0" spc="-20"/>
              <a:t>y</a:t>
            </a:r>
            <a:r>
              <a:rPr dirty="0" spc="-5"/>
              <a:t> </a:t>
            </a:r>
            <a:r>
              <a:rPr dirty="0" spc="-20"/>
              <a:t>Solution</a:t>
            </a:r>
            <a:r>
              <a:rPr dirty="0" spc="-20"/>
              <a:t>s</a:t>
            </a:r>
            <a:r>
              <a:rPr dirty="0" spc="-5"/>
              <a:t> </a:t>
            </a:r>
            <a:r>
              <a:rPr dirty="0" spc="-25"/>
              <a:t>v</a:t>
            </a:r>
            <a:r>
              <a:rPr dirty="0" spc="-20"/>
              <a:t>s</a:t>
            </a:r>
            <a:r>
              <a:rPr dirty="0" spc="-5"/>
              <a:t> </a:t>
            </a:r>
            <a:r>
              <a:rPr dirty="0" spc="-20"/>
              <a:t>Correlatio</a:t>
            </a:r>
            <a:r>
              <a:rPr dirty="0" spc="-20"/>
              <a:t>n</a:t>
            </a:r>
            <a:r>
              <a:rPr dirty="0" spc="-5"/>
              <a:t> </a:t>
            </a:r>
            <a:r>
              <a:rPr dirty="0" spc="-25"/>
              <a:t>Technology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53082" y="1108835"/>
            <a:ext cx="503872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CASE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STU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Y: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Money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Laundering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Detection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60501" y="1643053"/>
            <a:ext cx="25781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Brut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Forc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Computation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3201" y="1873376"/>
            <a:ext cx="2552700" cy="0"/>
          </a:xfrm>
          <a:custGeom>
            <a:avLst/>
            <a:gdLst/>
            <a:ahLst/>
            <a:cxnLst/>
            <a:rect l="l" t="t" r="r" b="b"/>
            <a:pathLst>
              <a:path w="2552700" h="0">
                <a:moveTo>
                  <a:pt x="0" y="0"/>
                </a:moveTo>
                <a:lnTo>
                  <a:pt x="2552699" y="0"/>
                </a:lnTo>
              </a:path>
            </a:pathLst>
          </a:custGeom>
          <a:ln w="1727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60501" y="1998932"/>
            <a:ext cx="3703954" cy="3670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20979">
              <a:lnSpc>
                <a:spcPct val="100000"/>
              </a:lnSpc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recruitmen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ndustr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attempt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plac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applicant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jo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pos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tions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vic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versa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utilizin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lexica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brut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forc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metho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calle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keyword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search.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identif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suitab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cand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dat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a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vas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ocea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plican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resumes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mos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rren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ustr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software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utilize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keywor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searc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rm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entere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unskilled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rec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uit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rs to mat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 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te att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ibutes to 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rms in job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descript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stor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dat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ases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. 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hum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reso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department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inundate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wit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arg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volume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indistinguishab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esu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mes, this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fle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ibl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brut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force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metho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ofte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resu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idea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cand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date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overlooke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cand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date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bein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hire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hav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ittle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ce to f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into a 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mp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y,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sition,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a work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env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onment.</a:t>
            </a:r>
            <a:endParaRPr sz="1200">
              <a:latin typeface="Arial"/>
              <a:cs typeface="Arial"/>
            </a:endParaRPr>
          </a:p>
          <a:p>
            <a:pPr marL="12700" marR="34925">
              <a:lnSpc>
                <a:spcPct val="104000"/>
              </a:lnSpc>
              <a:spcBef>
                <a:spcPts val="66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Keywor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searc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ha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prove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ineffectiv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reduc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numbe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resume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requ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manua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revie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has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no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delivere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effic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enc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expecte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computer-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drive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techno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lu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tions.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5302" y="1670486"/>
            <a:ext cx="4095115" cy="4296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The Correlation Technology Solution</a:t>
            </a:r>
            <a:endParaRPr sz="1800">
              <a:latin typeface="Arial"/>
              <a:cs typeface="Arial"/>
            </a:endParaRPr>
          </a:p>
          <a:p>
            <a:pPr marL="12700" marR="24765">
              <a:lnSpc>
                <a:spcPct val="100000"/>
              </a:lnSpc>
              <a:spcBef>
                <a:spcPts val="845"/>
              </a:spcBef>
            </a:pP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Technolog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recruitmen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solution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work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discoveri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relatio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connecting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eac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candidat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pos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workp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ace.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30"/>
              </a:spcBef>
            </a:pP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Utilizing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side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candidat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resu</a:t>
            </a:r>
            <a:r>
              <a:rPr dirty="0" sz="1400" spc="-2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publicly-availabl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resou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abou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candidate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and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othe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side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jo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descr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pt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information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workplac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details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relevan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dat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decompose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int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smal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piece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eani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gful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informatio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calle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Kno</a:t>
            </a:r>
            <a:r>
              <a:rPr dirty="0" sz="1400" spc="-25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ledg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Fragments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Fro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Knowledg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Fragments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orrelations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affirmatively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linkin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Knowledg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Fragment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constructed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discoverin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rankin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mos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mos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positiv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rela</a:t>
            </a:r>
            <a:r>
              <a:rPr dirty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fro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candidat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position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compan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wor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solutio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determin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best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 availabl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candidat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position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dramatically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increas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2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oyee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retent</a:t>
            </a:r>
            <a:r>
              <a:rPr dirty="0" sz="1400" spc="-15" i="1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 i="1">
                <a:solidFill>
                  <a:srgbClr val="FFFFFF"/>
                </a:solidFill>
                <a:latin typeface="Arial"/>
                <a:cs typeface="Arial"/>
              </a:rPr>
              <a:t>success.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ts val="3804"/>
              </a:lnSpc>
            </a:pPr>
            <a:r>
              <a:rPr dirty="0" spc="-20"/>
              <a:t>Industr</a:t>
            </a:r>
            <a:r>
              <a:rPr dirty="0" spc="-20"/>
              <a:t>y</a:t>
            </a:r>
            <a:r>
              <a:rPr dirty="0" spc="-5"/>
              <a:t> </a:t>
            </a:r>
            <a:r>
              <a:rPr dirty="0" spc="-20"/>
              <a:t>Solution</a:t>
            </a:r>
            <a:r>
              <a:rPr dirty="0" spc="-20"/>
              <a:t>s</a:t>
            </a:r>
            <a:r>
              <a:rPr dirty="0" spc="-5"/>
              <a:t> </a:t>
            </a:r>
            <a:r>
              <a:rPr dirty="0" spc="-25"/>
              <a:t>v</a:t>
            </a:r>
            <a:r>
              <a:rPr dirty="0" spc="-20"/>
              <a:t>s</a:t>
            </a:r>
            <a:r>
              <a:rPr dirty="0" spc="-5"/>
              <a:t> </a:t>
            </a:r>
            <a:r>
              <a:rPr dirty="0" spc="-20"/>
              <a:t>Correlatio</a:t>
            </a:r>
            <a:r>
              <a:rPr dirty="0" spc="-20"/>
              <a:t>n</a:t>
            </a:r>
            <a:r>
              <a:rPr dirty="0" spc="-5"/>
              <a:t> </a:t>
            </a:r>
            <a:r>
              <a:rPr dirty="0" spc="-25"/>
              <a:t>Technology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29204" y="1108835"/>
            <a:ext cx="31610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CASE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STUDY: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Recruitment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09270">
              <a:lnSpc>
                <a:spcPts val="3804"/>
              </a:lnSpc>
            </a:pPr>
            <a:r>
              <a:rPr dirty="0" spc="-25"/>
              <a:t>Th</a:t>
            </a:r>
            <a:r>
              <a:rPr dirty="0" spc="-20"/>
              <a:t>e</a:t>
            </a:r>
            <a:r>
              <a:rPr dirty="0" spc="-5"/>
              <a:t> </a:t>
            </a:r>
            <a:r>
              <a:rPr dirty="0" spc="-20"/>
              <a:t>Correlatio</a:t>
            </a:r>
            <a:r>
              <a:rPr dirty="0" spc="-20"/>
              <a:t>n</a:t>
            </a:r>
            <a:r>
              <a:rPr dirty="0" spc="-5"/>
              <a:t> </a:t>
            </a:r>
            <a:r>
              <a:rPr dirty="0" spc="-25"/>
              <a:t>Technolog</a:t>
            </a:r>
            <a:r>
              <a:rPr dirty="0" spc="-20"/>
              <a:t>y</a:t>
            </a:r>
            <a:r>
              <a:rPr dirty="0" spc="-5"/>
              <a:t> </a:t>
            </a:r>
            <a:r>
              <a:rPr dirty="0" spc="-25"/>
              <a:t>Advantage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2901" y="1270182"/>
            <a:ext cx="7557770" cy="9569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8415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partner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licensees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basi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competitiv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advantag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developmen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distinctiv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capabilities.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40"/>
              </a:lnSpc>
              <a:spcBef>
                <a:spcPts val="1405"/>
              </a:spcBef>
              <a:tabLst>
                <a:tab pos="4126865" algn="l"/>
              </a:tabLst>
            </a:pPr>
            <a:r>
              <a:rPr dirty="0" sz="1800" u="heavy">
                <a:solidFill>
                  <a:srgbClr val="FFFFFF"/>
                </a:solidFill>
                <a:latin typeface="Arial"/>
                <a:cs typeface="Arial"/>
              </a:rPr>
              <a:t>Distinctive</a:t>
            </a: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u="heavy">
                <a:solidFill>
                  <a:srgbClr val="FFFFFF"/>
                </a:solidFill>
                <a:latin typeface="Arial"/>
                <a:cs typeface="Arial"/>
              </a:rPr>
              <a:t>Capabilities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baseline="3086" sz="2700" u="heavy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baseline="3086" sz="2700" spc="-7" u="heavy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086" sz="2700" u="heavy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baseline="3086" sz="2700" spc="-7" u="heavy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086" sz="2700" u="heavy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dirty="0" baseline="3086" sz="2700" spc="-7" u="heavy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086" sz="2700" u="heavy">
                <a:solidFill>
                  <a:srgbClr val="FFFFFF"/>
                </a:solidFill>
                <a:latin typeface="Arial"/>
                <a:cs typeface="Arial"/>
              </a:rPr>
              <a:t>Edge</a:t>
            </a:r>
            <a:endParaRPr baseline="3086"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901" y="2524688"/>
            <a:ext cx="4220210" cy="8140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26865" algn="l"/>
              </a:tabLst>
            </a:pPr>
            <a:r>
              <a:rPr dirty="0" sz="1800" spc="-10">
                <a:solidFill>
                  <a:srgbClr val="FEFFFF"/>
                </a:solidFill>
                <a:latin typeface="Arial"/>
                <a:cs typeface="Arial"/>
              </a:rPr>
              <a:t>•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Intellectua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propert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right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	</a:t>
            </a:r>
            <a:r>
              <a:rPr dirty="0" baseline="3086" sz="2700">
                <a:solidFill>
                  <a:srgbClr val="FEFFFF"/>
                </a:solidFill>
                <a:latin typeface="Arial"/>
                <a:cs typeface="Arial"/>
              </a:rPr>
              <a:t>•</a:t>
            </a:r>
            <a:endParaRPr baseline="3086"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solidFill>
                  <a:srgbClr val="FEFFFF"/>
                </a:solidFill>
                <a:latin typeface="Arial"/>
                <a:cs typeface="Arial"/>
              </a:rPr>
              <a:t>•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Exclusive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licenses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0602" y="2524688"/>
            <a:ext cx="3415665" cy="2176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exclusive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license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fully-patented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Technolog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Platfor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partners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create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intellec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ual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property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full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rights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softwar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solution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creat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for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vertical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market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sector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implementation.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7702" y="4995625"/>
            <a:ext cx="3925570" cy="1628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enterprise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technologie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powere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unique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difficul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replicate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Ther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utiliz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dat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like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Correlatio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901" y="3634007"/>
            <a:ext cx="13881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solidFill>
                  <a:srgbClr val="FEFFFF"/>
                </a:solidFill>
                <a:latin typeface="Arial"/>
                <a:cs typeface="Arial"/>
              </a:rPr>
              <a:t>•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Partnerships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09270">
              <a:lnSpc>
                <a:spcPct val="100000"/>
              </a:lnSpc>
            </a:pPr>
            <a:r>
              <a:rPr dirty="0" spc="-25"/>
              <a:t>Th</a:t>
            </a:r>
            <a:r>
              <a:rPr dirty="0" spc="-20"/>
              <a:t>e</a:t>
            </a:r>
            <a:r>
              <a:rPr dirty="0" spc="-5"/>
              <a:t> </a:t>
            </a:r>
            <a:r>
              <a:rPr dirty="0" spc="-20"/>
              <a:t>Correlatio</a:t>
            </a:r>
            <a:r>
              <a:rPr dirty="0" spc="-20"/>
              <a:t>n</a:t>
            </a:r>
            <a:r>
              <a:rPr dirty="0" spc="-5"/>
              <a:t> </a:t>
            </a:r>
            <a:r>
              <a:rPr dirty="0" spc="-25"/>
              <a:t>Technolog</a:t>
            </a:r>
            <a:r>
              <a:rPr dirty="0" spc="-20"/>
              <a:t>y</a:t>
            </a:r>
            <a:r>
              <a:rPr dirty="0" spc="-5"/>
              <a:t> </a:t>
            </a:r>
            <a:r>
              <a:rPr dirty="0" spc="-25"/>
              <a:t>Advantage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2901" y="1441886"/>
            <a:ext cx="2312035" cy="1353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u="heavy">
                <a:solidFill>
                  <a:srgbClr val="FFFFFF"/>
                </a:solidFill>
                <a:latin typeface="Arial"/>
                <a:cs typeface="Arial"/>
              </a:rPr>
              <a:t>Distinctive</a:t>
            </a: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u="heavy">
                <a:solidFill>
                  <a:srgbClr val="FFFFFF"/>
                </a:solidFill>
                <a:latin typeface="Arial"/>
                <a:cs typeface="Arial"/>
              </a:rPr>
              <a:t>Capabilities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solidFill>
                  <a:srgbClr val="FEFFFF"/>
                </a:solidFill>
                <a:latin typeface="Arial"/>
                <a:cs typeface="Arial"/>
              </a:rPr>
              <a:t>•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Differentiation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solidFill>
                  <a:srgbClr val="FEFFFF"/>
                </a:solidFill>
                <a:latin typeface="Arial"/>
                <a:cs typeface="Arial"/>
              </a:rPr>
              <a:t>•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Processes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6702" y="1441733"/>
            <a:ext cx="4160520" cy="521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u="heavy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u="heavy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u="heavy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dirty="0" sz="1800" spc="-5" u="heavy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u="heavy">
                <a:solidFill>
                  <a:srgbClr val="FFFFFF"/>
                </a:solidFill>
                <a:latin typeface="Arial"/>
                <a:cs typeface="Arial"/>
              </a:rPr>
              <a:t>Edge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850">
              <a:latin typeface="Times New Roman"/>
              <a:cs typeface="Times New Roman"/>
            </a:endParaRPr>
          </a:p>
          <a:p>
            <a:pPr marL="354965" marR="407670" indent="-342265">
              <a:lnSpc>
                <a:spcPct val="100000"/>
              </a:lnSpc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Technol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powe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application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provid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uniqu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services.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EFFF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354965" marR="65405" indent="-342265">
              <a:lnSpc>
                <a:spcPct val="100000"/>
              </a:lnSpc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Technolog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hel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enterprises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creat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non-standardize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products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processe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tha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odifie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fit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organizatio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structure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clients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consumer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wit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uniqu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needs.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EFFF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Gai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competitiv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edg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integratin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lu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streamlin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busines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processes.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FEFFF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354965" marR="53975" indent="-342265">
              <a:lnSpc>
                <a:spcPct val="100000"/>
              </a:lnSpc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Improv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acquisitio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utilizatio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actionabl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intelligenc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enhanc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dat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protec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marke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share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creas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barrier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entry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gro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consume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base.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FEFFF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354965" marR="308610" indent="-342265">
              <a:lnSpc>
                <a:spcPct val="100000"/>
              </a:lnSpc>
              <a:buClr>
                <a:srgbClr val="FEFFFF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Eac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Techn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logy-drive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solution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deliver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uniqu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lu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propositio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 customers.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4102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29716" y="454991"/>
            <a:ext cx="7082155" cy="40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04"/>
              </a:lnSpc>
            </a:pPr>
            <a:r>
              <a:rPr dirty="0" sz="3200" spc="-2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Arial"/>
                <a:cs typeface="Arial"/>
              </a:rPr>
              <a:t>Technolog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Arial"/>
                <a:cs typeface="Arial"/>
              </a:rPr>
              <a:t>Advantage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101" y="1073128"/>
            <a:ext cx="7744459" cy="536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685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Resource-base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View</a:t>
            </a:r>
            <a:endParaRPr sz="1800">
              <a:latin typeface="Arial"/>
              <a:cs typeface="Arial"/>
            </a:endParaRPr>
          </a:p>
          <a:p>
            <a:pPr marL="88265" marR="21844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Knowledg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mos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importan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value-creatin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asse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enterpris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can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utilize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gain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compe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itive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advantage.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provides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enterprise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wit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revolutionar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wa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utiliz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data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manage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information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develo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richer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mor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 spc="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-dept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insight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organizations,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clients,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customers,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consumers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markets.</a:t>
            </a:r>
            <a:endParaRPr sz="1800">
              <a:latin typeface="Arial"/>
              <a:cs typeface="Arial"/>
            </a:endParaRPr>
          </a:p>
          <a:p>
            <a:pPr algn="ctr" marL="19685">
              <a:lnSpc>
                <a:spcPct val="100000"/>
              </a:lnSpc>
              <a:spcBef>
                <a:spcPts val="143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Economie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Scale</a:t>
            </a:r>
            <a:endParaRPr sz="1800">
              <a:latin typeface="Arial"/>
              <a:cs typeface="Arial"/>
            </a:endParaRPr>
          </a:p>
          <a:p>
            <a:pPr marL="12700" marR="10541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Since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Correlation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Platform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true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software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platform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end-use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application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powe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substantia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numbe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different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application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acros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vertica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marke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sectors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lon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application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technically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validated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R&amp;D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department.</a:t>
            </a:r>
            <a:endParaRPr sz="1800">
              <a:latin typeface="Arial"/>
              <a:cs typeface="Arial"/>
            </a:endParaRPr>
          </a:p>
          <a:p>
            <a:pPr algn="ctr" marL="95885">
              <a:lnSpc>
                <a:spcPct val="100000"/>
              </a:lnSpc>
              <a:spcBef>
                <a:spcPts val="1355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Taci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Knowledge</a:t>
            </a:r>
            <a:endParaRPr sz="1800">
              <a:latin typeface="Arial"/>
              <a:cs typeface="Arial"/>
            </a:endParaRPr>
          </a:p>
          <a:p>
            <a:pPr marL="88265" marR="5080">
              <a:lnSpc>
                <a:spcPct val="100000"/>
              </a:lnSpc>
              <a:spcBef>
                <a:spcPts val="434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Correlatio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Technolog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allo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exper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non-exper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employee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operat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wit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maximu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efficienc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automatin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manua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processes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use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curren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industr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solutions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Thi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minimize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amoun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tacit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knowledg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mus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hande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dow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fro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employe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employe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and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sharpl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decrease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th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learnin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curv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ne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employees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Trainin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cost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are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reduce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operationa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bottleneck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ar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eliminated.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A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terms:created xsi:type="dcterms:W3CDTF">2016-01-24T12:46:14Z</dcterms:created>
  <dcterms:modified xsi:type="dcterms:W3CDTF">2016-01-24T12:46:14Z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2011-12-06T00:00:00Z</vt:filetime>
  </property>
  <property fmtid="{D5CDD505-2E9C-101B-9397-08002B2CF9AE}" pid="3" name="LastSaved">
    <vt:filetime>2016-01-24T00:00:00Z</vt:filetime>
  </property>
</Properties>
</file>